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47"/>
  </p:notesMasterIdLst>
  <p:handoutMasterIdLst>
    <p:handoutMasterId r:id="rId48"/>
  </p:handoutMasterIdLst>
  <p:sldIdLst>
    <p:sldId id="256" r:id="rId2"/>
    <p:sldId id="382" r:id="rId3"/>
    <p:sldId id="428" r:id="rId4"/>
    <p:sldId id="383" r:id="rId5"/>
    <p:sldId id="395" r:id="rId6"/>
    <p:sldId id="385" r:id="rId7"/>
    <p:sldId id="386" r:id="rId8"/>
    <p:sldId id="429" r:id="rId9"/>
    <p:sldId id="425" r:id="rId10"/>
    <p:sldId id="387" r:id="rId11"/>
    <p:sldId id="423" r:id="rId12"/>
    <p:sldId id="424" r:id="rId13"/>
    <p:sldId id="419" r:id="rId14"/>
    <p:sldId id="421" r:id="rId15"/>
    <p:sldId id="396" r:id="rId16"/>
    <p:sldId id="391" r:id="rId17"/>
    <p:sldId id="392" r:id="rId18"/>
    <p:sldId id="393" r:id="rId19"/>
    <p:sldId id="394" r:id="rId20"/>
    <p:sldId id="388" r:id="rId21"/>
    <p:sldId id="389" r:id="rId22"/>
    <p:sldId id="420" r:id="rId23"/>
    <p:sldId id="390" r:id="rId24"/>
    <p:sldId id="399" r:id="rId25"/>
    <p:sldId id="422" r:id="rId26"/>
    <p:sldId id="417" r:id="rId27"/>
    <p:sldId id="397" r:id="rId28"/>
    <p:sldId id="398" r:id="rId29"/>
    <p:sldId id="426" r:id="rId30"/>
    <p:sldId id="414" r:id="rId31"/>
    <p:sldId id="415" r:id="rId32"/>
    <p:sldId id="427" r:id="rId33"/>
    <p:sldId id="411" r:id="rId34"/>
    <p:sldId id="412" r:id="rId35"/>
    <p:sldId id="413" r:id="rId36"/>
    <p:sldId id="408" r:id="rId37"/>
    <p:sldId id="407" r:id="rId38"/>
    <p:sldId id="416" r:id="rId39"/>
    <p:sldId id="400" r:id="rId40"/>
    <p:sldId id="401" r:id="rId41"/>
    <p:sldId id="402" r:id="rId42"/>
    <p:sldId id="403" r:id="rId43"/>
    <p:sldId id="404" r:id="rId44"/>
    <p:sldId id="405" r:id="rId45"/>
    <p:sldId id="406" r:id="rId46"/>
  </p:sldIdLst>
  <p:sldSz cx="9144000" cy="6858000" type="screen4x3"/>
  <p:notesSz cx="9601200" cy="7315200"/>
  <p:defaultTextStyle>
    <a:defPPr>
      <a:defRPr lang="el-G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43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hiddenSlides="1" frameSlides="1"/>
  <p:clrMru>
    <a:srgbClr val="000000"/>
    <a:srgbClr val="FF33CC"/>
    <a:srgbClr val="3366FF"/>
    <a:srgbClr val="FF0000"/>
    <a:srgbClr val="0000CC"/>
    <a:srgbClr val="E1F4FF"/>
    <a:srgbClr val="5F5F5F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691" autoAdjust="0"/>
    <p:restoredTop sz="95927" autoAdjust="0"/>
  </p:normalViewPr>
  <p:slideViewPr>
    <p:cSldViewPr>
      <p:cViewPr varScale="1">
        <p:scale>
          <a:sx n="94" d="100"/>
          <a:sy n="94" d="100"/>
        </p:scale>
        <p:origin x="562" y="62"/>
      </p:cViewPr>
      <p:guideLst>
        <p:guide orient="horz" pos="2296"/>
        <p:guide pos="43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720"/>
    </p:cViewPr>
  </p:sorterViewPr>
  <p:notesViewPr>
    <p:cSldViewPr>
      <p:cViewPr varScale="1">
        <p:scale>
          <a:sx n="58" d="100"/>
          <a:sy n="58" d="100"/>
        </p:scale>
        <p:origin x="-852" y="-96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0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0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11771A0-035F-4615-B682-CBF70435075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8736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/>
              <a:t>Click to edit Master text styles</a:t>
            </a:r>
          </a:p>
          <a:p>
            <a:pPr lvl="1"/>
            <a:r>
              <a:rPr lang="el-GR" noProof="0"/>
              <a:t>Second level</a:t>
            </a:r>
          </a:p>
          <a:p>
            <a:pPr lvl="2"/>
            <a:r>
              <a:rPr lang="el-GR" noProof="0"/>
              <a:t>Third level</a:t>
            </a:r>
          </a:p>
          <a:p>
            <a:pPr lvl="3"/>
            <a:r>
              <a:rPr lang="el-GR" noProof="0"/>
              <a:t>Fourth level</a:t>
            </a:r>
          </a:p>
          <a:p>
            <a:pPr lvl="4"/>
            <a:r>
              <a:rPr lang="el-GR" noProof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21E00CFF-6FE4-415F-A8E4-079E9FE1A946}" type="slidenum">
              <a:rPr lang="el-GR" altLang="zh-CN"/>
              <a:pPr>
                <a:defRPr/>
              </a:pPr>
              <a:t>‹#›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16964109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8631ED1-0B02-4A96-BE88-272B3FD1A8B0}" type="slidenum">
              <a:rPr lang="el-GR" altLang="zh-CN" sz="1300" smtClean="0"/>
              <a:pPr>
                <a:spcBef>
                  <a:spcPct val="0"/>
                </a:spcBef>
              </a:pPr>
              <a:t>1</a:t>
            </a:fld>
            <a:endParaRPr lang="el-GR" altLang="zh-CN" sz="13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843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65132616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651326165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166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lilas</a:t>
            </a:r>
            <a:r>
              <a:rPr lang="en-US" altLang="zh-CN" dirty="0"/>
              <a:t> </a:t>
            </a:r>
            <a:r>
              <a:rPr lang="zh-CN" altLang="en-US" dirty="0"/>
              <a:t>丁香花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E00CFF-6FE4-415F-A8E4-079E9FE1A946}" type="slidenum">
              <a:rPr lang="el-GR" altLang="zh-CN" smtClean="0"/>
              <a:pPr>
                <a:defRPr/>
              </a:pPr>
              <a:t>22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2492544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E00CFF-6FE4-415F-A8E4-079E9FE1A946}" type="slidenum">
              <a:rPr lang="el-GR" altLang="zh-CN" smtClean="0"/>
              <a:pPr>
                <a:defRPr/>
              </a:pPr>
              <a:t>26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54393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E00CFF-6FE4-415F-A8E4-079E9FE1A946}" type="slidenum">
              <a:rPr lang="el-GR" altLang="zh-CN" smtClean="0"/>
              <a:pPr>
                <a:defRPr/>
              </a:pPr>
              <a:t>28</a:t>
            </a:fld>
            <a:endParaRPr lang="el-GR" altLang="zh-CN"/>
          </a:p>
        </p:txBody>
      </p:sp>
    </p:spTree>
    <p:extLst>
      <p:ext uri="{BB962C8B-B14F-4D97-AF65-F5344CB8AC3E}">
        <p14:creationId xmlns:p14="http://schemas.microsoft.com/office/powerpoint/2010/main" val="3644045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3789363"/>
            <a:ext cx="6119813" cy="1249362"/>
          </a:xfrm>
        </p:spPr>
        <p:txBody>
          <a:bodyPr anchor="ctr"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l-GR"/>
              <a:t>Click to edit Master subtitle style</a:t>
            </a:r>
          </a:p>
        </p:txBody>
      </p:sp>
      <p:sp>
        <p:nvSpPr>
          <p:cNvPr id="513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990600"/>
            <a:ext cx="8447087" cy="1905000"/>
          </a:xfrm>
          <a:prstGeom prst="roundRect">
            <a:avLst>
              <a:gd name="adj" fmla="val 50000"/>
            </a:avLst>
          </a:prstGeom>
          <a:noFill/>
        </p:spPr>
        <p:txBody>
          <a:bodyPr anchorCtr="0"/>
          <a:lstStyle>
            <a:lvl1pPr>
              <a:defRPr sz="4000"/>
            </a:lvl1pPr>
          </a:lstStyle>
          <a:p>
            <a:r>
              <a:rPr lang="el-G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759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363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60350"/>
            <a:ext cx="2124075" cy="6119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60350"/>
            <a:ext cx="6219825" cy="6119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667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4661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117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100512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100513" cy="4967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8564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8100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9646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1803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0651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852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60350"/>
            <a:ext cx="8496300" cy="784225"/>
          </a:xfrm>
          <a:prstGeom prst="roundRect">
            <a:avLst>
              <a:gd name="adj" fmla="val 21667"/>
            </a:avLst>
          </a:prstGeom>
          <a:solidFill>
            <a:srgbClr val="E1F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l-GR" altLang="zh-CN"/>
              <a:t>Click to edit Master title style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12875"/>
            <a:ext cx="8353425" cy="4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zh-CN"/>
              <a:t>Click to edit Master text styles</a:t>
            </a:r>
          </a:p>
          <a:p>
            <a:pPr lvl="1"/>
            <a:r>
              <a:rPr lang="el-GR" altLang="zh-CN"/>
              <a:t>Second level</a:t>
            </a:r>
          </a:p>
          <a:p>
            <a:pPr lvl="2"/>
            <a:r>
              <a:rPr lang="el-GR" altLang="zh-CN"/>
              <a:t>Third level</a:t>
            </a:r>
          </a:p>
          <a:p>
            <a:pPr lvl="3"/>
            <a:r>
              <a:rPr lang="el-GR" altLang="zh-CN"/>
              <a:t>Fourth level</a:t>
            </a:r>
          </a:p>
          <a:p>
            <a:pPr lvl="4"/>
            <a:r>
              <a:rPr lang="el-GR" altLang="zh-CN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  <a:ea typeface="MS PGothic" panose="020B0600070205080204" pitchFamily="34" charset="-128"/>
          <a:cs typeface="ＭＳ Ｐゴシック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pitchFamily="-65" charset="0"/>
        </a:defRPr>
      </a:lvl9pPr>
    </p:titleStyle>
    <p:bodyStyle>
      <a:lvl1pPr marL="280988" indent="-2809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800">
          <a:solidFill>
            <a:srgbClr val="000000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82625" indent="-2873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rgbClr val="000000"/>
          </a:solidFill>
          <a:latin typeface="+mn-lt"/>
          <a:ea typeface="MS PGothic" panose="020B0600070205080204" pitchFamily="34" charset="-128"/>
        </a:defRPr>
      </a:lvl2pPr>
      <a:lvl3pPr marL="1023938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rgbClr val="000000"/>
          </a:solidFill>
          <a:latin typeface="+mn-lt"/>
          <a:ea typeface="MS PGothic" panose="020B0600070205080204" pitchFamily="34" charset="-128"/>
        </a:defRPr>
      </a:lvl3pPr>
      <a:lvl4pPr marL="1365250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rgbClr val="000000"/>
          </a:solidFill>
          <a:latin typeface="+mn-lt"/>
          <a:ea typeface="MS PGothic" panose="020B0600070205080204" pitchFamily="34" charset="-128"/>
        </a:defRPr>
      </a:lvl4pPr>
      <a:lvl5pPr marL="1706563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>
          <a:solidFill>
            <a:srgbClr val="000000"/>
          </a:solidFill>
          <a:latin typeface="+mn-lt"/>
          <a:ea typeface="MS PGothic" panose="020B0600070205080204" pitchFamily="34" charset="-128"/>
        </a:defRPr>
      </a:lvl5pPr>
      <a:lvl6pPr marL="21637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6pPr>
      <a:lvl7pPr marL="26209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7pPr>
      <a:lvl8pPr marL="30781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8pPr>
      <a:lvl9pPr marL="3535363" indent="-227013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-65" charset="2"/>
        <a:buChar char="l"/>
        <a:defRPr>
          <a:solidFill>
            <a:srgbClr val="000000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hyperlink" Target="https://nlpprogress.com/english/stance_detection.html" TargetMode="External"/><Relationship Id="rId18" Type="http://schemas.openxmlformats.org/officeDocument/2006/relationships/hyperlink" Target="https://nlpprogress.com/english/word_sense_disambiguation.html" TargetMode="External"/><Relationship Id="rId26" Type="http://schemas.openxmlformats.org/officeDocument/2006/relationships/hyperlink" Target="https://nlpprogress.com/english/domain_adaptation.html" TargetMode="External"/><Relationship Id="rId3" Type="http://schemas.openxmlformats.org/officeDocument/2006/relationships/hyperlink" Target="https://nlpprogress.com/english/natural_language_inference.html" TargetMode="External"/><Relationship Id="rId21" Type="http://schemas.openxmlformats.org/officeDocument/2006/relationships/hyperlink" Target="https://nlpprogress.com/english/common_sense.html" TargetMode="External"/><Relationship Id="rId34" Type="http://schemas.openxmlformats.org/officeDocument/2006/relationships/hyperlink" Target="https://nlpprogress.com/english/multimodal.html" TargetMode="External"/><Relationship Id="rId7" Type="http://schemas.openxmlformats.org/officeDocument/2006/relationships/hyperlink" Target="https://nlpprogress.com/english/relationship_extraction.html" TargetMode="External"/><Relationship Id="rId12" Type="http://schemas.openxmlformats.org/officeDocument/2006/relationships/hyperlink" Target="https://nlpprogress.com/english/shallow_syntax.html" TargetMode="External"/><Relationship Id="rId17" Type="http://schemas.openxmlformats.org/officeDocument/2006/relationships/hyperlink" Target="https://nlpprogress.com/english/text_classification.html" TargetMode="External"/><Relationship Id="rId25" Type="http://schemas.openxmlformats.org/officeDocument/2006/relationships/hyperlink" Target="https://nlpprogress.com/english/dialogue.html" TargetMode="External"/><Relationship Id="rId33" Type="http://schemas.openxmlformats.org/officeDocument/2006/relationships/hyperlink" Target="https://nlpprogress.com/english/multi-task_learning.html" TargetMode="External"/><Relationship Id="rId2" Type="http://schemas.openxmlformats.org/officeDocument/2006/relationships/hyperlink" Target="https://nlpprogress.com/english/named_entity_recognition.html" TargetMode="External"/><Relationship Id="rId16" Type="http://schemas.openxmlformats.org/officeDocument/2006/relationships/hyperlink" Target="https://nlpprogress.com/english/temporal_processing.html" TargetMode="External"/><Relationship Id="rId20" Type="http://schemas.openxmlformats.org/officeDocument/2006/relationships/hyperlink" Target="https://nlpprogress.com/english/ccg_supertagging.html" TargetMode="External"/><Relationship Id="rId29" Type="http://schemas.openxmlformats.org/officeDocument/2006/relationships/hyperlink" Target="https://nlpprogress.com/english/information_extrac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lpprogress.com/english/relation_prediction.html" TargetMode="External"/><Relationship Id="rId11" Type="http://schemas.openxmlformats.org/officeDocument/2006/relationships/hyperlink" Target="https://nlpprogress.com/english/sentiment_analysis.html" TargetMode="External"/><Relationship Id="rId24" Type="http://schemas.openxmlformats.org/officeDocument/2006/relationships/hyperlink" Target="https://nlpprogress.com/english/dependency_parsing.html" TargetMode="External"/><Relationship Id="rId32" Type="http://schemas.openxmlformats.org/officeDocument/2006/relationships/hyperlink" Target="https://nlpprogress.com/english/machine_translation.html" TargetMode="External"/><Relationship Id="rId5" Type="http://schemas.openxmlformats.org/officeDocument/2006/relationships/hyperlink" Target="https://nlpprogress.com/english/question_answering.html" TargetMode="External"/><Relationship Id="rId15" Type="http://schemas.openxmlformats.org/officeDocument/2006/relationships/hyperlink" Target="https://nlpprogress.com/english/taxonomy_learning.html" TargetMode="External"/><Relationship Id="rId23" Type="http://schemas.openxmlformats.org/officeDocument/2006/relationships/hyperlink" Target="https://nlpprogress.com/english/coreference_resolution.html" TargetMode="External"/><Relationship Id="rId28" Type="http://schemas.openxmlformats.org/officeDocument/2006/relationships/hyperlink" Target="https://nlpprogress.com/english/grammatical_error_correction.html" TargetMode="External"/><Relationship Id="rId10" Type="http://schemas.openxmlformats.org/officeDocument/2006/relationships/hyperlink" Target="https://nlpprogress.com/english/semantic_role_labeling.html" TargetMode="External"/><Relationship Id="rId19" Type="http://schemas.openxmlformats.org/officeDocument/2006/relationships/hyperlink" Target="https://nlpprogress.com/english/automatic_speech_recognition.html" TargetMode="External"/><Relationship Id="rId31" Type="http://schemas.openxmlformats.org/officeDocument/2006/relationships/hyperlink" Target="https://nlpprogress.com/english/lexical_normalization.html" TargetMode="External"/><Relationship Id="rId4" Type="http://schemas.openxmlformats.org/officeDocument/2006/relationships/hyperlink" Target="https://nlpprogress.com/english/part-of-speech_tagging.html" TargetMode="External"/><Relationship Id="rId9" Type="http://schemas.openxmlformats.org/officeDocument/2006/relationships/hyperlink" Target="https://nlpprogress.com/english/semantic_parsing.html" TargetMode="External"/><Relationship Id="rId14" Type="http://schemas.openxmlformats.org/officeDocument/2006/relationships/hyperlink" Target="https://nlpprogress.com/english/summarization.html" TargetMode="External"/><Relationship Id="rId22" Type="http://schemas.openxmlformats.org/officeDocument/2006/relationships/hyperlink" Target="https://nlpprogress.com/english/constituency_parsing.html" TargetMode="External"/><Relationship Id="rId27" Type="http://schemas.openxmlformats.org/officeDocument/2006/relationships/hyperlink" Target="https://nlpprogress.com/english/entity_linking.html" TargetMode="External"/><Relationship Id="rId30" Type="http://schemas.openxmlformats.org/officeDocument/2006/relationships/hyperlink" Target="https://nlpprogress.com/english/language_modeling.html" TargetMode="External"/><Relationship Id="rId35" Type="http://schemas.openxmlformats.org/officeDocument/2006/relationships/hyperlink" Target="https://nlpprogress.com/" TargetMode="External"/><Relationship Id="rId8" Type="http://schemas.openxmlformats.org/officeDocument/2006/relationships/hyperlink" Target="https://nlpprogress.com/english/semantic_textual_similarity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lpprogress.com/chinese/chinese_word_segmentation.html" TargetMode="External"/><Relationship Id="rId2" Type="http://schemas.openxmlformats.org/officeDocument/2006/relationships/hyperlink" Target="https://nlpprogress.com/chinese/chinese.html#entity-link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in1024/slp2-pdf" TargetMode="External"/><Relationship Id="rId2" Type="http://schemas.openxmlformats.org/officeDocument/2006/relationships/hyperlink" Target="https://github.com/edobashira/speech-language-process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52nlp.cn/" TargetMode="External"/><Relationship Id="rId5" Type="http://schemas.openxmlformats.org/officeDocument/2006/relationships/hyperlink" Target="https://www.aclweb.org/portal/" TargetMode="External"/><Relationship Id="rId4" Type="http://schemas.openxmlformats.org/officeDocument/2006/relationships/hyperlink" Target="http://web.stanford.edu/~jurafsky/slp3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Pk8mR6f3jo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uoguibing.github.io/" TargetMode="External"/><Relationship Id="rId2" Type="http://schemas.openxmlformats.org/officeDocument/2006/relationships/hyperlink" Target="http://faculty.neu.edu.cn/swc/guogb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hyperlink" Target="mailto:guogb@swc.neu.edu.cn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g"/><Relationship Id="rId4" Type="http://schemas.openxmlformats.org/officeDocument/2006/relationships/image" Target="../media/image21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coxfog417/awesome-text-summarization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uilian.msra.cn/default.htm" TargetMode="External"/><Relationship Id="rId5" Type="http://schemas.openxmlformats.org/officeDocument/2006/relationships/hyperlink" Target="http://couplet.ronghuiad.com/pc.html" TargetMode="External"/><Relationship Id="rId4" Type="http://schemas.openxmlformats.org/officeDocument/2006/relationships/image" Target="../media/image2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uilian.msra.cn/zimi/" TargetMode="External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ilab.100tal.com/" TargetMode="External"/><Relationship Id="rId2" Type="http://schemas.openxmlformats.org/officeDocument/2006/relationships/hyperlink" Target="http://lab.toutiao.com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hyperlink" Target="https://pan.baidu.com/s/1K9G8hHfGxoFHPZlCf3I1xw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2"/>
          <p:cNvSpPr>
            <a:spLocks noGrp="1" noChangeArrowheads="1"/>
          </p:cNvSpPr>
          <p:nvPr>
            <p:ph type="ctrTitle"/>
          </p:nvPr>
        </p:nvSpPr>
        <p:spPr>
          <a:xfrm>
            <a:off x="35496" y="260648"/>
            <a:ext cx="9108504" cy="3097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E1F4FF"/>
                </a:solidFill>
              </a14:hiddenFill>
            </a:ext>
          </a:extLst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60000"/>
              </a:spcBef>
            </a:pPr>
            <a:r>
              <a:rPr lang="en-US" altLang="zh-CN" sz="7200" dirty="0"/>
              <a:t>Chapter 1</a:t>
            </a:r>
            <a:r>
              <a:rPr lang="en-US" altLang="zh-CN" sz="7400" dirty="0"/>
              <a:t/>
            </a:r>
            <a:br>
              <a:rPr lang="en-US" altLang="zh-CN" sz="7400" dirty="0"/>
            </a:br>
            <a:r>
              <a:rPr lang="en-US" altLang="zh-CN" sz="4600" dirty="0"/>
              <a:t>Natural Language Processing</a:t>
            </a:r>
            <a:endParaRPr lang="el-GR" altLang="zh-CN" sz="4400" dirty="0"/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6" y="3501008"/>
            <a:ext cx="8604448" cy="30962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 Tasks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Natural Language Understanding (NLU)</a:t>
            </a:r>
          </a:p>
          <a:p>
            <a:pPr lvl="1"/>
            <a:r>
              <a:rPr lang="en-US" altLang="zh-CN" dirty="0"/>
              <a:t>Error Correction</a:t>
            </a:r>
          </a:p>
          <a:p>
            <a:pPr lvl="1"/>
            <a:r>
              <a:rPr lang="en-US" altLang="zh-CN" dirty="0"/>
              <a:t>Speech Recognition</a:t>
            </a:r>
          </a:p>
          <a:p>
            <a:pPr lvl="1"/>
            <a:r>
              <a:rPr lang="en-US" altLang="zh-CN" dirty="0"/>
              <a:t>Machine Translation</a:t>
            </a:r>
          </a:p>
          <a:p>
            <a:pPr lvl="1"/>
            <a:r>
              <a:rPr lang="en-US" altLang="zh-CN" dirty="0"/>
              <a:t>Question Answering</a:t>
            </a:r>
          </a:p>
          <a:p>
            <a:pPr lvl="1"/>
            <a:r>
              <a:rPr lang="en-US" altLang="zh-CN" dirty="0"/>
              <a:t>Summarization</a:t>
            </a:r>
          </a:p>
          <a:p>
            <a:r>
              <a:rPr lang="en-US" altLang="zh-CN" dirty="0"/>
              <a:t>Natural Language Generation (NLG)</a:t>
            </a:r>
          </a:p>
          <a:p>
            <a:pPr lvl="1"/>
            <a:r>
              <a:rPr lang="en-US" altLang="zh-CN" dirty="0"/>
              <a:t>Text Generation</a:t>
            </a:r>
          </a:p>
          <a:p>
            <a:pPr lvl="2"/>
            <a:r>
              <a:rPr lang="en-US" altLang="zh-CN" dirty="0"/>
              <a:t>News, Paper, Reports, Poem, Spring Couplets</a:t>
            </a:r>
          </a:p>
        </p:txBody>
      </p:sp>
    </p:spTree>
    <p:extLst>
      <p:ext uri="{BB962C8B-B14F-4D97-AF65-F5344CB8AC3E}">
        <p14:creationId xmlns:p14="http://schemas.microsoft.com/office/powerpoint/2010/main" val="4024929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 Branches</a:t>
            </a:r>
            <a:endParaRPr lang="zh-CN" altLang="en-US" dirty="0"/>
          </a:p>
        </p:txBody>
      </p:sp>
      <p:sp>
        <p:nvSpPr>
          <p:cNvPr id="4" name="Google Shape;146;p20"/>
          <p:cNvSpPr txBox="1">
            <a:spLocks/>
          </p:cNvSpPr>
          <p:nvPr/>
        </p:nvSpPr>
        <p:spPr>
          <a:xfrm>
            <a:off x="4692274" y="1657350"/>
            <a:ext cx="3994500" cy="4940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80988" indent="-2809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rgbClr val="000000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682625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2pPr>
            <a:lvl3pPr marL="1023938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3pPr>
            <a:lvl4pPr marL="136525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4pPr>
            <a:lvl5pPr marL="170656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5pPr>
            <a:lvl6pPr marL="21637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6pPr>
            <a:lvl7pPr marL="26209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7pPr>
            <a:lvl8pPr marL="30781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8pPr>
            <a:lvl9pPr marL="35353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●"/>
            </a:pPr>
            <a:r>
              <a:rPr lang="en-US" sz="1600" u="sng" kern="0" dirty="0">
                <a:solidFill>
                  <a:schemeClr val="lt1"/>
                </a:solidFill>
                <a:hlinkClick r:id="rId2"/>
              </a:rPr>
              <a:t>Named entity recognition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●"/>
            </a:pPr>
            <a:r>
              <a:rPr lang="en-US" sz="1600" u="sng" kern="0" dirty="0">
                <a:solidFill>
                  <a:schemeClr val="lt1"/>
                </a:solidFill>
                <a:hlinkClick r:id="rId3"/>
              </a:rPr>
              <a:t>Natural language inference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●"/>
            </a:pPr>
            <a:r>
              <a:rPr lang="en-US" sz="1600" u="sng" kern="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Part-of-speech tagging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●"/>
            </a:pPr>
            <a:r>
              <a:rPr lang="en-US" sz="1600" u="sng" kern="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Question answering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●"/>
            </a:pPr>
            <a:r>
              <a:rPr lang="en-US" sz="1600" u="sng" kern="0" dirty="0">
                <a:solidFill>
                  <a:schemeClr val="lt1"/>
                </a:solidFill>
                <a:hlinkClick r:id="rId6"/>
              </a:rPr>
              <a:t>Relation prediction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●"/>
            </a:pPr>
            <a:r>
              <a:rPr lang="en-US" sz="1600" u="sng" kern="0" dirty="0">
                <a:solidFill>
                  <a:schemeClr val="lt1"/>
                </a:solidFill>
                <a:hlinkClick r:id="rId7"/>
              </a:rPr>
              <a:t>Relationship extraction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●"/>
            </a:pPr>
            <a:r>
              <a:rPr lang="en-US" sz="1600" u="sng" kern="0" dirty="0">
                <a:solidFill>
                  <a:schemeClr val="lt1"/>
                </a:solidFill>
                <a:hlinkClick r:id="rId8"/>
              </a:rPr>
              <a:t>Semantic textual similarity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●"/>
            </a:pPr>
            <a:r>
              <a:rPr lang="en-US" sz="1600" u="sng" kern="0" dirty="0">
                <a:solidFill>
                  <a:schemeClr val="lt1"/>
                </a:solidFill>
                <a:hlinkClick r:id="rId9"/>
              </a:rPr>
              <a:t>Semantic parsing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●"/>
            </a:pPr>
            <a:r>
              <a:rPr lang="en-US" sz="1600" u="sng" kern="0" dirty="0">
                <a:solidFill>
                  <a:schemeClr val="lt1"/>
                </a:solidFill>
                <a:hlinkClick r:id="rId10"/>
              </a:rPr>
              <a:t>Semantic role labeling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●"/>
            </a:pPr>
            <a:r>
              <a:rPr lang="en-US" sz="1600" u="sng" kern="0" dirty="0">
                <a:solidFill>
                  <a:schemeClr val="lt1"/>
                </a:solidFill>
                <a:hlinkClick r:id="rId11"/>
              </a:rPr>
              <a:t>Sentiment analysis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●"/>
            </a:pPr>
            <a:r>
              <a:rPr lang="en-US" sz="1600" u="sng" kern="0" dirty="0">
                <a:solidFill>
                  <a:schemeClr val="lt1"/>
                </a:solidFill>
                <a:hlinkClick r:id="rId12"/>
              </a:rPr>
              <a:t>Shallow syntax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●"/>
            </a:pPr>
            <a:r>
              <a:rPr lang="en-US" sz="1600" u="sng" kern="0" dirty="0">
                <a:solidFill>
                  <a:schemeClr val="lt1"/>
                </a:solidFill>
                <a:hlinkClick r:id="rId13"/>
              </a:rPr>
              <a:t>Stance detection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●"/>
            </a:pPr>
            <a:r>
              <a:rPr lang="en-US" sz="1600" u="sng" kern="0" dirty="0">
                <a:solidFill>
                  <a:schemeClr val="accent1"/>
                </a:solidFill>
                <a:hlinkClick r:id="rId1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Summarization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●"/>
            </a:pPr>
            <a:r>
              <a:rPr lang="en-US" sz="1600" u="sng" kern="0" dirty="0">
                <a:solidFill>
                  <a:schemeClr val="lt1"/>
                </a:solidFill>
                <a:hlinkClick r:id="rId15"/>
              </a:rPr>
              <a:t>Taxonomy learning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●"/>
            </a:pPr>
            <a:r>
              <a:rPr lang="en-US" sz="1600" u="sng" kern="0" dirty="0">
                <a:solidFill>
                  <a:schemeClr val="lt1"/>
                </a:solidFill>
                <a:hlinkClick r:id="rId16"/>
              </a:rPr>
              <a:t>Temporal processing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●"/>
            </a:pPr>
            <a:r>
              <a:rPr lang="en-US" sz="1600" u="sng" kern="0" dirty="0">
                <a:solidFill>
                  <a:schemeClr val="accent1"/>
                </a:solidFill>
                <a:hlinkClick r:id="rId17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Text classification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●"/>
            </a:pPr>
            <a:r>
              <a:rPr lang="en-US" sz="1600" u="sng" kern="0" dirty="0">
                <a:solidFill>
                  <a:schemeClr val="lt1"/>
                </a:solidFill>
                <a:hlinkClick r:id="rId18"/>
              </a:rPr>
              <a:t>Word sense disambiguation</a:t>
            </a:r>
          </a:p>
          <a:p>
            <a:pPr marL="0" indent="0">
              <a:spcBef>
                <a:spcPts val="220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sz="1600" kern="0" dirty="0">
              <a:solidFill>
                <a:schemeClr val="lt1"/>
              </a:solidFill>
            </a:endParaRPr>
          </a:p>
        </p:txBody>
      </p:sp>
      <p:sp>
        <p:nvSpPr>
          <p:cNvPr id="5" name="Google Shape;148;p20"/>
          <p:cNvSpPr txBox="1">
            <a:spLocks/>
          </p:cNvSpPr>
          <p:nvPr/>
        </p:nvSpPr>
        <p:spPr bwMode="auto">
          <a:xfrm>
            <a:off x="457200" y="1657350"/>
            <a:ext cx="3994500" cy="4940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280988" indent="-2809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rgbClr val="000000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682625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2pPr>
            <a:lvl3pPr marL="1023938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3pPr>
            <a:lvl4pPr marL="136525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4pPr>
            <a:lvl5pPr marL="170656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5pPr>
            <a:lvl6pPr marL="21637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6pPr>
            <a:lvl7pPr marL="26209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7pPr>
            <a:lvl8pPr marL="30781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8pPr>
            <a:lvl9pPr marL="35353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p"/>
            </a:pPr>
            <a:r>
              <a:rPr lang="en-US" sz="1600" u="sng" kern="0" dirty="0">
                <a:solidFill>
                  <a:schemeClr val="lt1"/>
                </a:solidFill>
                <a:hlinkClick r:id="rId19"/>
              </a:rPr>
              <a:t>Automatic speech recognition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p"/>
            </a:pPr>
            <a:r>
              <a:rPr lang="en-US" sz="1600" u="sng" kern="0" dirty="0">
                <a:solidFill>
                  <a:schemeClr val="lt1"/>
                </a:solidFill>
                <a:hlinkClick r:id="rId20"/>
              </a:rPr>
              <a:t>CCG </a:t>
            </a:r>
            <a:r>
              <a:rPr lang="en-US" sz="1600" u="sng" kern="0" dirty="0" err="1">
                <a:solidFill>
                  <a:schemeClr val="lt1"/>
                </a:solidFill>
                <a:hlinkClick r:id="rId20"/>
              </a:rPr>
              <a:t>supertagging</a:t>
            </a:r>
            <a:endParaRPr lang="en-US" sz="1600" u="sng" kern="0" dirty="0">
              <a:solidFill>
                <a:schemeClr val="lt1"/>
              </a:solidFill>
              <a:hlinkClick r:id="rId20"/>
            </a:endParaRP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p"/>
            </a:pPr>
            <a:r>
              <a:rPr lang="en-US" sz="1600" u="sng" kern="0" dirty="0">
                <a:solidFill>
                  <a:schemeClr val="lt1"/>
                </a:solidFill>
                <a:hlinkClick r:id="rId21"/>
              </a:rPr>
              <a:t>Common sense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p"/>
            </a:pPr>
            <a:r>
              <a:rPr lang="en-US" sz="1600" u="sng" kern="0" dirty="0">
                <a:solidFill>
                  <a:schemeClr val="lt1"/>
                </a:solidFill>
                <a:hlinkClick r:id="rId22"/>
              </a:rPr>
              <a:t>Constituency parsing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p"/>
            </a:pPr>
            <a:r>
              <a:rPr lang="en-US" sz="1600" u="sng" kern="0" dirty="0" err="1">
                <a:solidFill>
                  <a:schemeClr val="lt1"/>
                </a:solidFill>
                <a:hlinkClick r:id="rId23"/>
              </a:rPr>
              <a:t>Coreference</a:t>
            </a:r>
            <a:r>
              <a:rPr lang="en-US" sz="1600" u="sng" kern="0" dirty="0">
                <a:solidFill>
                  <a:schemeClr val="lt1"/>
                </a:solidFill>
                <a:hlinkClick r:id="rId23"/>
              </a:rPr>
              <a:t> resolution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p"/>
            </a:pPr>
            <a:r>
              <a:rPr lang="en-US" sz="1600" u="sng" kern="0" dirty="0">
                <a:solidFill>
                  <a:schemeClr val="lt1"/>
                </a:solidFill>
                <a:hlinkClick r:id="rId24"/>
              </a:rPr>
              <a:t>Dependency parsing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p"/>
            </a:pPr>
            <a:r>
              <a:rPr lang="en-US" sz="1600" u="sng" kern="0" dirty="0">
                <a:solidFill>
                  <a:schemeClr val="lt1"/>
                </a:solidFill>
                <a:hlinkClick r:id="rId25"/>
              </a:rPr>
              <a:t>Dialogue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p"/>
            </a:pPr>
            <a:r>
              <a:rPr lang="en-US" sz="1600" u="sng" kern="0" dirty="0">
                <a:solidFill>
                  <a:schemeClr val="lt1"/>
                </a:solidFill>
                <a:hlinkClick r:id="rId26"/>
              </a:rPr>
              <a:t>Domain adaptation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p"/>
            </a:pPr>
            <a:r>
              <a:rPr lang="en-US" sz="1600" u="sng" kern="0" dirty="0">
                <a:solidFill>
                  <a:schemeClr val="accent1"/>
                </a:solidFill>
                <a:hlinkClick r:id="rId27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Entity linking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p"/>
            </a:pPr>
            <a:r>
              <a:rPr lang="en-US" sz="1600" u="sng" kern="0" dirty="0">
                <a:solidFill>
                  <a:schemeClr val="lt1"/>
                </a:solidFill>
                <a:hlinkClick r:id="rId28"/>
              </a:rPr>
              <a:t>Grammatical error correction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p"/>
            </a:pPr>
            <a:r>
              <a:rPr lang="en-US" sz="1600" u="sng" kern="0" dirty="0">
                <a:solidFill>
                  <a:schemeClr val="accent1"/>
                </a:solidFill>
                <a:hlinkClick r:id="rId29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Information extraction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p"/>
            </a:pPr>
            <a:r>
              <a:rPr lang="en-US" sz="1600" u="sng" kern="0" dirty="0">
                <a:solidFill>
                  <a:schemeClr val="accent1"/>
                </a:solidFill>
                <a:hlinkClick r:id="rId30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Language modeling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p"/>
            </a:pPr>
            <a:r>
              <a:rPr lang="en-US" sz="1600" u="sng" kern="0" dirty="0">
                <a:solidFill>
                  <a:schemeClr val="lt1"/>
                </a:solidFill>
                <a:hlinkClick r:id="rId31"/>
              </a:rPr>
              <a:t>Lexical normalization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p"/>
            </a:pPr>
            <a:r>
              <a:rPr lang="en-US" sz="1600" u="sng" kern="0" dirty="0">
                <a:solidFill>
                  <a:schemeClr val="lt1"/>
                </a:solidFill>
                <a:hlinkClick r:id="rId32"/>
              </a:rPr>
              <a:t>Machine translation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p"/>
            </a:pPr>
            <a:r>
              <a:rPr lang="en-US" sz="1600" u="sng" kern="0" dirty="0">
                <a:solidFill>
                  <a:schemeClr val="lt1"/>
                </a:solidFill>
                <a:hlinkClick r:id="rId33"/>
              </a:rPr>
              <a:t>Multi-task learning</a:t>
            </a: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p"/>
            </a:pPr>
            <a:r>
              <a:rPr lang="en-US" sz="1600" u="sng" kern="0" dirty="0">
                <a:solidFill>
                  <a:schemeClr val="lt1"/>
                </a:solidFill>
                <a:hlinkClick r:id="rId34"/>
              </a:rPr>
              <a:t>Multi-modal</a:t>
            </a:r>
            <a:endParaRPr lang="en-US" sz="1600" kern="0" dirty="0">
              <a:solidFill>
                <a:schemeClr val="lt1"/>
              </a:solidFill>
            </a:endParaRPr>
          </a:p>
        </p:txBody>
      </p:sp>
      <p:sp>
        <p:nvSpPr>
          <p:cNvPr id="6" name="Google Shape;149;p20"/>
          <p:cNvSpPr txBox="1"/>
          <p:nvPr/>
        </p:nvSpPr>
        <p:spPr>
          <a:xfrm>
            <a:off x="539552" y="1078330"/>
            <a:ext cx="3456384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lt1"/>
                </a:solidFill>
                <a:hlinkClick r:id="rId35"/>
              </a:rPr>
              <a:t>https://nlpprogress.com/</a:t>
            </a:r>
            <a:r>
              <a:rPr lang="en" dirty="0">
                <a:solidFill>
                  <a:schemeClr val="lt1"/>
                </a:solidFill>
              </a:rPr>
              <a:t> 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63623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 Branches (2)</a:t>
            </a:r>
            <a:endParaRPr lang="zh-CN" altLang="en-US" dirty="0"/>
          </a:p>
        </p:txBody>
      </p:sp>
      <p:sp>
        <p:nvSpPr>
          <p:cNvPr id="5" name="Google Shape;148;p20"/>
          <p:cNvSpPr txBox="1">
            <a:spLocks/>
          </p:cNvSpPr>
          <p:nvPr/>
        </p:nvSpPr>
        <p:spPr bwMode="auto">
          <a:xfrm>
            <a:off x="457200" y="1657350"/>
            <a:ext cx="3994500" cy="4940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280988" indent="-2809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rgbClr val="000000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682625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2pPr>
            <a:lvl3pPr marL="1023938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3pPr>
            <a:lvl4pPr marL="136525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4pPr>
            <a:lvl5pPr marL="170656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5pPr>
            <a:lvl6pPr marL="21637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6pPr>
            <a:lvl7pPr marL="26209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7pPr>
            <a:lvl8pPr marL="30781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8pPr>
            <a:lvl9pPr marL="3535363" indent="-2270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-65" charset="2"/>
              <a:buChar char="l"/>
              <a:defRPr>
                <a:solidFill>
                  <a:srgbClr val="000000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F79D0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Entity linking</a:t>
            </a:r>
            <a:endParaRPr lang="en-US" altLang="zh-CN" sz="1800" dirty="0">
              <a:solidFill>
                <a:srgbClr val="373737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F79D0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Chinese word segmentation</a:t>
            </a:r>
            <a:endParaRPr lang="en-US" altLang="zh-CN" sz="1800" dirty="0">
              <a:solidFill>
                <a:srgbClr val="373737"/>
              </a:solidFill>
            </a:endParaRPr>
          </a:p>
          <a:p>
            <a: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ingdings" panose="05000000000000000000" pitchFamily="2" charset="2"/>
              <a:buChar char="p"/>
            </a:pPr>
            <a:endParaRPr lang="en-US" sz="1600" kern="0" dirty="0">
              <a:solidFill>
                <a:schemeClr val="lt1"/>
              </a:solidFill>
            </a:endParaRPr>
          </a:p>
        </p:txBody>
      </p:sp>
      <p:sp>
        <p:nvSpPr>
          <p:cNvPr id="6" name="Google Shape;149;p20"/>
          <p:cNvSpPr txBox="1"/>
          <p:nvPr/>
        </p:nvSpPr>
        <p:spPr>
          <a:xfrm>
            <a:off x="539552" y="1078330"/>
            <a:ext cx="3456384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chemeClr val="accent1"/>
                </a:solidFill>
              </a:rPr>
              <a:t>Chinese</a:t>
            </a:r>
            <a:r>
              <a:rPr lang="en" dirty="0">
                <a:solidFill>
                  <a:schemeClr val="lt1"/>
                </a:solidFill>
              </a:rPr>
              <a:t> </a:t>
            </a:r>
            <a:endParaRPr sz="4000" dirty="0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9B16E85F-B817-49C8-8EA3-72ED11CA3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83" y="2780928"/>
            <a:ext cx="7517235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93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2F6ACB9-76B6-461D-AD7C-7C109FCE8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Useful Links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E9A49B9-D281-48CB-9215-7D5074946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Google Scholar</a:t>
            </a:r>
          </a:p>
          <a:p>
            <a:r>
              <a:rPr lang="en-US" altLang="zh-CN" sz="2000" dirty="0" smtClean="0"/>
              <a:t>A </a:t>
            </a:r>
            <a:r>
              <a:rPr lang="en-US" altLang="zh-CN" sz="2000" dirty="0"/>
              <a:t>curated list of speech and natural language processing resources: </a:t>
            </a:r>
            <a:br>
              <a:rPr lang="en-US" altLang="zh-CN" sz="2000" dirty="0"/>
            </a:br>
            <a:r>
              <a:rPr lang="en-US" altLang="zh-CN" sz="2000" dirty="0">
                <a:hlinkClick r:id="rId2"/>
              </a:rPr>
              <a:t>https://github.com/edobashira/speech-language-processing</a:t>
            </a:r>
            <a:endParaRPr lang="en-US" altLang="zh-CN" sz="2000" dirty="0"/>
          </a:p>
          <a:p>
            <a:r>
              <a:rPr lang="en-US" altLang="zh-CN" sz="2000" dirty="0"/>
              <a:t>Speech and Language Processing, 2nd Edition in PDF format:</a:t>
            </a:r>
            <a:br>
              <a:rPr lang="en-US" altLang="zh-CN" sz="2000" dirty="0"/>
            </a:br>
            <a:r>
              <a:rPr lang="en-US" altLang="zh-CN" sz="2000" dirty="0">
                <a:hlinkClick r:id="rId3"/>
              </a:rPr>
              <a:t>https://github.com/rain1024/slp2-pdf</a:t>
            </a:r>
            <a:r>
              <a:rPr lang="en-US" altLang="zh-CN" sz="2000" dirty="0"/>
              <a:t> </a:t>
            </a:r>
          </a:p>
          <a:p>
            <a:r>
              <a:rPr lang="en-US" altLang="zh-CN" sz="2000" dirty="0"/>
              <a:t>Speech and Language Processing, 3rd Edition draft:</a:t>
            </a:r>
            <a:br>
              <a:rPr lang="en-US" altLang="zh-CN" sz="2000" dirty="0"/>
            </a:br>
            <a:r>
              <a:rPr lang="en-US" altLang="zh-CN" sz="2000" dirty="0">
                <a:hlinkClick r:id="rId4"/>
              </a:rPr>
              <a:t>http://web.stanford.edu/~jurafsky/slp3/</a:t>
            </a:r>
            <a:endParaRPr lang="en-US" altLang="zh-CN" sz="2000" dirty="0"/>
          </a:p>
          <a:p>
            <a:r>
              <a:rPr lang="en-US" altLang="zh-CN" sz="2000" dirty="0" smtClean="0">
                <a:hlinkClick r:id="rId5"/>
              </a:rPr>
              <a:t>https</a:t>
            </a:r>
            <a:r>
              <a:rPr lang="en-US" altLang="zh-CN" sz="2000" dirty="0">
                <a:hlinkClick r:id="rId5"/>
              </a:rPr>
              <a:t>://www.aclweb.org/portal</a:t>
            </a:r>
            <a:r>
              <a:rPr lang="en-US" altLang="zh-CN" sz="2000" dirty="0" smtClean="0">
                <a:hlinkClick r:id="rId5"/>
              </a:rPr>
              <a:t>/</a:t>
            </a:r>
            <a:endParaRPr lang="en-US" altLang="zh-CN" sz="2000" dirty="0" smtClean="0"/>
          </a:p>
          <a:p>
            <a:r>
              <a:rPr lang="en-US" altLang="zh-CN" sz="2000" dirty="0" smtClean="0"/>
              <a:t>Conferences: ACL (NAACL, EACL), EMNLP, COLING</a:t>
            </a:r>
          </a:p>
          <a:p>
            <a:r>
              <a:rPr lang="zh-CN" altLang="en-US" sz="2000" dirty="0" smtClean="0"/>
              <a:t>中国中文信息学会</a:t>
            </a:r>
            <a:r>
              <a:rPr lang="en-US" altLang="zh-CN" sz="2000" dirty="0" smtClean="0"/>
              <a:t>, NLPCC, CCKS </a:t>
            </a:r>
          </a:p>
          <a:p>
            <a:r>
              <a:rPr lang="en-US" altLang="zh-CN" sz="2000" dirty="0">
                <a:hlinkClick r:id="rId6"/>
              </a:rPr>
              <a:t>http://www.52nlp.cn/</a:t>
            </a:r>
            <a:endParaRPr lang="en-US" altLang="zh-CN" sz="2000" dirty="0" smtClean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40229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5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ctrTitle"/>
          </p:nvPr>
        </p:nvSpPr>
        <p:spPr>
          <a:xfrm>
            <a:off x="685800" y="2440592"/>
            <a:ext cx="7772400" cy="11598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7200" dirty="0"/>
              <a:t>NLP in the wild</a:t>
            </a:r>
            <a:endParaRPr sz="7200"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685800" y="3697304"/>
            <a:ext cx="7772400" cy="7848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3200" b="1" dirty="0"/>
              <a:t>Real-world examples</a:t>
            </a:r>
            <a:endParaRPr sz="3200" b="1" dirty="0"/>
          </a:p>
        </p:txBody>
      </p:sp>
    </p:spTree>
    <p:extLst>
      <p:ext uri="{BB962C8B-B14F-4D97-AF65-F5344CB8AC3E}">
        <p14:creationId xmlns:p14="http://schemas.microsoft.com/office/powerpoint/2010/main" val="3329720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Error Correction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24" y="1340768"/>
            <a:ext cx="8378353" cy="528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39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Speech Recognition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542372"/>
            <a:ext cx="8353425" cy="470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44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Speech Recognition 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Automatic Speech Recognition</a:t>
            </a:r>
          </a:p>
          <a:p>
            <a:pPr lvl="1"/>
            <a:r>
              <a:rPr lang="en-US" altLang="zh-CN" dirty="0"/>
              <a:t>Audio In, text out</a:t>
            </a:r>
          </a:p>
          <a:p>
            <a:pPr lvl="1"/>
            <a:r>
              <a:rPr lang="en-US" altLang="zh-CN" dirty="0"/>
              <a:t>State-of-the-art: 0.3% error for digit strings, 5% dictation 50%+ for TV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84" y="3893314"/>
            <a:ext cx="5913632" cy="20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14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Speech Interfaces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Text to speech</a:t>
            </a:r>
          </a:p>
          <a:p>
            <a:pPr lvl="1"/>
            <a:r>
              <a:rPr lang="en-US" altLang="zh-CN" dirty="0"/>
              <a:t>Text in, audio out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492896"/>
            <a:ext cx="3054846" cy="36658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07904" y="6380163"/>
            <a:ext cx="529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https://www.youtube.com/watch?v=QPk8mR6f3jo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4169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Machine Translation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" t="20262" r="5669" b="24999"/>
          <a:stretch/>
        </p:blipFill>
        <p:spPr>
          <a:xfrm>
            <a:off x="639287" y="4653136"/>
            <a:ext cx="7865427" cy="20657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83" y="1412776"/>
            <a:ext cx="6426234" cy="29918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3697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 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Research</a:t>
            </a:r>
          </a:p>
          <a:p>
            <a:pPr lvl="1"/>
            <a:r>
              <a:rPr lang="en-US" altLang="zh-CN" dirty="0"/>
              <a:t>Recommender Systems</a:t>
            </a:r>
          </a:p>
          <a:p>
            <a:pPr lvl="1"/>
            <a:r>
              <a:rPr lang="en-US" altLang="zh-CN" dirty="0"/>
              <a:t>Natural Language Processing</a:t>
            </a:r>
          </a:p>
          <a:p>
            <a:r>
              <a:rPr lang="en-US" altLang="zh-CN" dirty="0"/>
              <a:t>Projects</a:t>
            </a:r>
          </a:p>
          <a:p>
            <a:pPr lvl="1"/>
            <a:r>
              <a:rPr lang="en-US" altLang="zh-CN" dirty="0" err="1"/>
              <a:t>LibRec</a:t>
            </a:r>
            <a:r>
              <a:rPr lang="zh-CN" altLang="en-US" dirty="0"/>
              <a:t>、</a:t>
            </a:r>
            <a:r>
              <a:rPr lang="en-US" altLang="zh-CN" dirty="0" err="1"/>
              <a:t>LibDL</a:t>
            </a:r>
            <a:r>
              <a:rPr lang="zh-CN" altLang="en-US" dirty="0"/>
              <a:t>、</a:t>
            </a:r>
            <a:r>
              <a:rPr lang="en-US" altLang="zh-CN" dirty="0" err="1"/>
              <a:t>IdeaMan</a:t>
            </a:r>
            <a:endParaRPr lang="en-US" altLang="zh-CN" dirty="0"/>
          </a:p>
          <a:p>
            <a:r>
              <a:rPr lang="en-US" altLang="zh-CN" dirty="0"/>
              <a:t>Contact</a:t>
            </a:r>
          </a:p>
          <a:p>
            <a:pPr lvl="1"/>
            <a:r>
              <a:rPr lang="en-US" altLang="zh-CN" dirty="0">
                <a:hlinkClick r:id="rId2"/>
              </a:rPr>
              <a:t>http://faculty.neu.edu.cn/swc/guogb/index.html</a:t>
            </a:r>
            <a:endParaRPr lang="en-US" altLang="zh-CN" dirty="0"/>
          </a:p>
          <a:p>
            <a:pPr lvl="1"/>
            <a:r>
              <a:rPr lang="en-US" altLang="zh-CN" dirty="0">
                <a:hlinkClick r:id="rId3"/>
              </a:rPr>
              <a:t>https://guoguibing.github.io/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/>
              <a:t>Email: </a:t>
            </a:r>
            <a:r>
              <a:rPr lang="en-US" altLang="zh-CN" dirty="0">
                <a:hlinkClick r:id="rId4"/>
              </a:rPr>
              <a:t>guogb@swc.neu.edu.cn</a:t>
            </a:r>
            <a:r>
              <a:rPr lang="en-US" altLang="zh-CN" dirty="0"/>
              <a:t>  </a:t>
            </a:r>
          </a:p>
          <a:p>
            <a:pPr lvl="1"/>
            <a:r>
              <a:rPr lang="en-US" altLang="zh-CN" dirty="0"/>
              <a:t>Address: Room B444, Information Building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9" t="35706" r="23839" b="24624"/>
          <a:stretch/>
        </p:blipFill>
        <p:spPr>
          <a:xfrm>
            <a:off x="7092280" y="1412875"/>
            <a:ext cx="1727870" cy="178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43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Speech Processing &amp; Machine Translation</a:t>
            </a:r>
            <a:endParaRPr lang="zh-CN" altLang="en-US" sz="28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7414" y="1412875"/>
            <a:ext cx="5209173" cy="496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7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Answering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697626"/>
            <a:ext cx="8353425" cy="439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49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Answering (2)</a:t>
            </a:r>
            <a:endParaRPr lang="zh-CN" altLang="en-US" dirty="0"/>
          </a:p>
        </p:txBody>
      </p:sp>
      <p:pic>
        <p:nvPicPr>
          <p:cNvPr id="5" name="Google Shape;6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12" y="1412776"/>
            <a:ext cx="5277843" cy="4838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Google Shape;70;p10"/>
          <p:cNvSpPr txBox="1"/>
          <p:nvPr/>
        </p:nvSpPr>
        <p:spPr>
          <a:xfrm>
            <a:off x="5485905" y="1844824"/>
            <a:ext cx="3525600" cy="4242900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rgbClr val="FFFFFF"/>
                </a:solidFill>
              </a:rPr>
              <a:t>“</a:t>
            </a:r>
            <a:r>
              <a:rPr lang="en" dirty="0">
                <a:solidFill>
                  <a:srgbClr val="000000"/>
                </a:solidFill>
              </a:rPr>
              <a:t>how often should I water lilacs” </a:t>
            </a:r>
            <a:endParaRPr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rgbClr val="000000"/>
                </a:solidFill>
              </a:rPr>
              <a:t>→  </a:t>
            </a:r>
            <a:r>
              <a:rPr lang="en" i="1" dirty="0">
                <a:solidFill>
                  <a:srgbClr val="000000"/>
                </a:solidFill>
              </a:rPr>
              <a:t>“...every 10 to 14 days…”</a:t>
            </a:r>
            <a:endParaRPr i="1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i="1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i="1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rgbClr val="000000"/>
                </a:solidFill>
              </a:rPr>
              <a:t>The query was analyzed and used to select an answer as a snippet of text.</a:t>
            </a:r>
            <a:endParaRPr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rgbClr val="000000"/>
                </a:solidFill>
              </a:rPr>
              <a:t>Other similar questions are offered.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079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Answering (3)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92"/>
          <a:stretch/>
        </p:blipFill>
        <p:spPr>
          <a:xfrm>
            <a:off x="179512" y="1094166"/>
            <a:ext cx="6740924" cy="576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61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Answering (4)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540338"/>
            <a:ext cx="8353425" cy="47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87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 logic for a </a:t>
            </a:r>
            <a:r>
              <a:rPr lang="en-US" altLang="zh-CN" dirty="0" err="1"/>
              <a:t>chatbot</a:t>
            </a:r>
            <a:endParaRPr lang="zh-CN" altLang="en-US" dirty="0"/>
          </a:p>
        </p:txBody>
      </p:sp>
      <p:pic>
        <p:nvPicPr>
          <p:cNvPr id="4" name="Google Shape;83;p12"/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850" y="1556792"/>
            <a:ext cx="8496300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585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Summarization</a:t>
            </a:r>
            <a:endParaRPr lang="zh-CN" altLang="en-US" dirty="0"/>
          </a:p>
        </p:txBody>
      </p:sp>
      <p:pic>
        <p:nvPicPr>
          <p:cNvPr id="11" name="内容占位符 10" descr="屏幕剪辑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637" y="1412875"/>
            <a:ext cx="4100513" cy="4093909"/>
          </a:xfrm>
        </p:spPr>
      </p:pic>
      <p:pic>
        <p:nvPicPr>
          <p:cNvPr id="10" name="内容占位符 9" descr="屏幕剪辑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71" y="1412875"/>
            <a:ext cx="4100512" cy="4652150"/>
          </a:xfrm>
        </p:spPr>
      </p:pic>
      <p:sp>
        <p:nvSpPr>
          <p:cNvPr id="12" name="矩形 11"/>
          <p:cNvSpPr/>
          <p:nvPr/>
        </p:nvSpPr>
        <p:spPr>
          <a:xfrm>
            <a:off x="326421" y="3068960"/>
            <a:ext cx="4395787" cy="11521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40" y="4872403"/>
            <a:ext cx="1985597" cy="19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76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Summarization (2)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389" y="1340768"/>
            <a:ext cx="7127221" cy="4967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文本框 3"/>
          <p:cNvSpPr txBox="1"/>
          <p:nvPr/>
        </p:nvSpPr>
        <p:spPr>
          <a:xfrm>
            <a:off x="353988" y="6488668"/>
            <a:ext cx="6327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https://github.com/icoxfog417/awesome-text-summarization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9446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Spring Couplets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626" y="1412875"/>
            <a:ext cx="3053660" cy="4967288"/>
          </a:xfrm>
        </p:spPr>
      </p:pic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22" y="1412875"/>
            <a:ext cx="2792644" cy="4967288"/>
          </a:xfrm>
        </p:spPr>
      </p:pic>
      <p:sp>
        <p:nvSpPr>
          <p:cNvPr id="9" name="文本框 8"/>
          <p:cNvSpPr txBox="1"/>
          <p:nvPr/>
        </p:nvSpPr>
        <p:spPr>
          <a:xfrm>
            <a:off x="323850" y="6488668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5"/>
              </a:rPr>
              <a:t>http://couplet.ronghuiad.com/pc.html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004048" y="6488668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6"/>
              </a:rPr>
              <a:t>https://duilian.msra.cn/default.htm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3568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05A4057-F6E8-44EA-8DEA-5F443650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 Puzzle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79AC839C-79F8-496D-88A2-9C6507659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97" y="1196752"/>
            <a:ext cx="7453006" cy="524301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6297D714-FA00-4291-8C93-C5B2C2735096}"/>
              </a:ext>
            </a:extLst>
          </p:cNvPr>
          <p:cNvSpPr/>
          <p:nvPr/>
        </p:nvSpPr>
        <p:spPr>
          <a:xfrm>
            <a:off x="5436096" y="6472760"/>
            <a:ext cx="296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https://duilian.msra.cn/zimi/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9352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Objectives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will you get out of this class?</a:t>
            </a:r>
          </a:p>
          <a:p>
            <a:pPr lvl="1"/>
            <a:r>
              <a:rPr lang="en-US" altLang="zh-CN" dirty="0"/>
              <a:t>Understanding </a:t>
            </a:r>
            <a:r>
              <a:rPr lang="en-US" altLang="zh-CN" dirty="0" smtClean="0"/>
              <a:t>a </a:t>
            </a:r>
            <a:r>
              <a:rPr lang="en-US" altLang="zh-CN" dirty="0"/>
              <a:t>major field of AI</a:t>
            </a:r>
          </a:p>
          <a:p>
            <a:pPr lvl="1"/>
            <a:r>
              <a:rPr lang="en-US" altLang="zh-CN" dirty="0"/>
              <a:t>Basic machine learning skills</a:t>
            </a:r>
          </a:p>
          <a:p>
            <a:pPr lvl="1"/>
            <a:r>
              <a:rPr lang="en-US" altLang="zh-CN" dirty="0"/>
              <a:t>Ideas that you could transform into a startup company or academic </a:t>
            </a:r>
            <a:r>
              <a:rPr lang="en-US" altLang="zh-CN" dirty="0" smtClean="0"/>
              <a:t>research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9827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 AI / DeepMind</a:t>
            </a:r>
            <a:endParaRPr lang="zh-CN" altLang="en-US" dirty="0"/>
          </a:p>
        </p:txBody>
      </p:sp>
      <p:pic>
        <p:nvPicPr>
          <p:cNvPr id="7" name="内容占位符 6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7450932" cy="4967288"/>
          </a:xfrm>
        </p:spPr>
      </p:pic>
    </p:spTree>
    <p:extLst>
      <p:ext uri="{BB962C8B-B14F-4D97-AF65-F5344CB8AC3E}">
        <p14:creationId xmlns:p14="http://schemas.microsoft.com/office/powerpoint/2010/main" val="2858450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Facebook Research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0" y="1412875"/>
            <a:ext cx="7852660" cy="4967288"/>
          </a:xfrm>
        </p:spPr>
      </p:pic>
    </p:spTree>
    <p:extLst>
      <p:ext uri="{BB962C8B-B14F-4D97-AF65-F5344CB8AC3E}">
        <p14:creationId xmlns:p14="http://schemas.microsoft.com/office/powerpoint/2010/main" val="4036962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6CDC8E8-D7B8-485A-AB4C-B168CA19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Microsoft Research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="" xmlns:a16="http://schemas.microsoft.com/office/drawing/2014/main" id="{98FC0CA3-64DF-4781-A72A-933656BDD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35" y="1611436"/>
            <a:ext cx="8939330" cy="4121820"/>
          </a:xfrm>
        </p:spPr>
      </p:pic>
    </p:spTree>
    <p:extLst>
      <p:ext uri="{BB962C8B-B14F-4D97-AF65-F5344CB8AC3E}">
        <p14:creationId xmlns:p14="http://schemas.microsoft.com/office/powerpoint/2010/main" val="2649258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Baidu</a:t>
            </a:r>
            <a:r>
              <a:rPr lang="en-US" altLang="zh-CN" dirty="0"/>
              <a:t> Research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454398"/>
            <a:ext cx="8353425" cy="4884242"/>
          </a:xfrm>
        </p:spPr>
      </p:pic>
    </p:spTree>
    <p:extLst>
      <p:ext uri="{BB962C8B-B14F-4D97-AF65-F5344CB8AC3E}">
        <p14:creationId xmlns:p14="http://schemas.microsoft.com/office/powerpoint/2010/main" val="153958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AIR: </a:t>
            </a:r>
            <a:r>
              <a:rPr lang="en-US" altLang="zh-CN" dirty="0" err="1"/>
              <a:t>Alibaba</a:t>
            </a:r>
            <a:r>
              <a:rPr lang="en-US" altLang="zh-CN" dirty="0"/>
              <a:t> Innovation Research</a:t>
            </a:r>
            <a:endParaRPr lang="zh-CN" altLang="en-US" dirty="0"/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71" y="1412875"/>
            <a:ext cx="7703459" cy="4967288"/>
          </a:xfrm>
        </p:spPr>
      </p:pic>
    </p:spTree>
    <p:extLst>
      <p:ext uri="{BB962C8B-B14F-4D97-AF65-F5344CB8AC3E}">
        <p14:creationId xmlns:p14="http://schemas.microsoft.com/office/powerpoint/2010/main" val="2729241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Tencent</a:t>
            </a:r>
            <a:r>
              <a:rPr lang="en-US" altLang="zh-CN" dirty="0"/>
              <a:t> AI Lab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2008849"/>
            <a:ext cx="8353425" cy="3775339"/>
          </a:xfrm>
        </p:spPr>
      </p:pic>
    </p:spTree>
    <p:extLst>
      <p:ext uri="{BB962C8B-B14F-4D97-AF65-F5344CB8AC3E}">
        <p14:creationId xmlns:p14="http://schemas.microsoft.com/office/powerpoint/2010/main" val="1265315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JD AI Lab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734860"/>
            <a:ext cx="8353425" cy="4323318"/>
          </a:xfrm>
        </p:spPr>
      </p:pic>
    </p:spTree>
    <p:extLst>
      <p:ext uri="{BB962C8B-B14F-4D97-AF65-F5344CB8AC3E}">
        <p14:creationId xmlns:p14="http://schemas.microsoft.com/office/powerpoint/2010/main" val="1777665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Huawei HIRP OPEN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685866"/>
            <a:ext cx="8353425" cy="4421305"/>
          </a:xfrm>
        </p:spPr>
      </p:pic>
    </p:spTree>
    <p:extLst>
      <p:ext uri="{BB962C8B-B14F-4D97-AF65-F5344CB8AC3E}">
        <p14:creationId xmlns:p14="http://schemas.microsoft.com/office/powerpoint/2010/main" val="404520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 AI Labs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今日头条</a:t>
            </a:r>
            <a:r>
              <a:rPr lang="en-US" altLang="zh-CN" dirty="0"/>
              <a:t>: </a:t>
            </a:r>
            <a:r>
              <a:rPr lang="en-US" altLang="zh-CN" dirty="0">
                <a:hlinkClick r:id="rId2"/>
              </a:rPr>
              <a:t>http://lab.toutiao.com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科大讯飞</a:t>
            </a:r>
            <a:endParaRPr lang="en-US" altLang="zh-CN" dirty="0"/>
          </a:p>
          <a:p>
            <a:r>
              <a:rPr lang="zh-CN" altLang="en-US" dirty="0"/>
              <a:t>美团点评</a:t>
            </a:r>
            <a:endParaRPr lang="en-US" altLang="zh-CN" dirty="0"/>
          </a:p>
          <a:p>
            <a:r>
              <a:rPr lang="zh-CN" altLang="en-US" dirty="0"/>
              <a:t>好未来： </a:t>
            </a:r>
            <a:r>
              <a:rPr lang="en-US" altLang="zh-CN" dirty="0">
                <a:hlinkClick r:id="rId3"/>
              </a:rPr>
              <a:t>http://ailab.100tal.com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Keep</a:t>
            </a:r>
          </a:p>
          <a:p>
            <a:r>
              <a:rPr lang="zh-CN" altLang="en-US" dirty="0"/>
              <a:t>商汤科技</a:t>
            </a:r>
            <a:endParaRPr lang="en-US" altLang="zh-CN" dirty="0"/>
          </a:p>
          <a:p>
            <a:r>
              <a:rPr lang="zh-CN" altLang="en-US" dirty="0"/>
              <a:t>大疆创新</a:t>
            </a:r>
            <a:endParaRPr lang="en-US" altLang="zh-CN" dirty="0"/>
          </a:p>
          <a:p>
            <a:r>
              <a:rPr lang="zh-CN" altLang="en-US" dirty="0"/>
              <a:t>深兰科技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7780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NLP is hard?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“Any speaker of any human language can produce and understand an infinite number of sentences.”</a:t>
            </a:r>
          </a:p>
          <a:p>
            <a:pPr marL="0" indent="0" algn="r">
              <a:buNone/>
            </a:pPr>
            <a:r>
              <a:rPr lang="en-US" altLang="zh-CN" sz="2000" dirty="0"/>
              <a:t>(</a:t>
            </a:r>
            <a:r>
              <a:rPr lang="en-US" altLang="zh-CN" sz="2000" dirty="0" err="1"/>
              <a:t>Fromkin</a:t>
            </a:r>
            <a:r>
              <a:rPr lang="en-US" altLang="zh-CN" sz="2000" dirty="0"/>
              <a:t>, Rodman &amp; </a:t>
            </a:r>
            <a:r>
              <a:rPr lang="en-US" altLang="zh-CN" sz="2000" dirty="0" err="1"/>
              <a:t>Hyams</a:t>
            </a:r>
            <a:r>
              <a:rPr lang="en-US" altLang="zh-CN" sz="2000" dirty="0"/>
              <a:t>. 2011. An Introduction to Language.) 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3339130" y="4221088"/>
            <a:ext cx="2465740" cy="707886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Creativity!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2168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Textbooks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84784"/>
            <a:ext cx="3547305" cy="4868461"/>
          </a:xfrm>
        </p:spPr>
      </p:pic>
      <p:sp>
        <p:nvSpPr>
          <p:cNvPr id="3" name="文本框 2"/>
          <p:cNvSpPr txBox="1"/>
          <p:nvPr/>
        </p:nvSpPr>
        <p:spPr>
          <a:xfrm>
            <a:off x="4310210" y="6510899"/>
            <a:ext cx="4834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http://web.stanford.edu/~jurafsky/slp3/</a:t>
            </a:r>
            <a:r>
              <a:rPr lang="en-US" altLang="zh-CN" sz="1600" b="1" dirty="0"/>
              <a:t>ed3book</a:t>
            </a:r>
            <a:r>
              <a:rPr lang="en-US" altLang="zh-CN" sz="1600" dirty="0"/>
              <a:t>.pdf</a:t>
            </a:r>
            <a:endParaRPr lang="zh-CN" altLang="en-US" sz="1600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628800"/>
            <a:ext cx="3319510" cy="446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92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Layers of Linguistic Annotation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2091766"/>
            <a:ext cx="8353425" cy="3609505"/>
          </a:xfrm>
        </p:spPr>
      </p:pic>
    </p:spTree>
    <p:extLst>
      <p:ext uri="{BB962C8B-B14F-4D97-AF65-F5344CB8AC3E}">
        <p14:creationId xmlns:p14="http://schemas.microsoft.com/office/powerpoint/2010/main" val="728815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Layers of Linguistic Annotation</a:t>
            </a:r>
            <a:endParaRPr lang="zh-CN" altLang="en-US" dirty="0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532926"/>
            <a:ext cx="8353425" cy="4727185"/>
          </a:xfrm>
        </p:spPr>
      </p:pic>
    </p:spTree>
    <p:extLst>
      <p:ext uri="{BB962C8B-B14F-4D97-AF65-F5344CB8AC3E}">
        <p14:creationId xmlns:p14="http://schemas.microsoft.com/office/powerpoint/2010/main" val="3073120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Layers of Linguistic Annotation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94" y="1412875"/>
            <a:ext cx="7391212" cy="4967288"/>
          </a:xfrm>
        </p:spPr>
      </p:pic>
    </p:spTree>
    <p:extLst>
      <p:ext uri="{BB962C8B-B14F-4D97-AF65-F5344CB8AC3E}">
        <p14:creationId xmlns:p14="http://schemas.microsoft.com/office/powerpoint/2010/main" val="39359817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is NLP hard?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/>
              <a:t>Why is it easy for computers to parse Python, but not English?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339130" y="4221088"/>
            <a:ext cx="2579552" cy="707886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Ambiguity!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220407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Structural Ambiguity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71" y="1518873"/>
            <a:ext cx="8062659" cy="4755292"/>
          </a:xfrm>
        </p:spPr>
      </p:pic>
    </p:spTree>
    <p:extLst>
      <p:ext uri="{BB962C8B-B14F-4D97-AF65-F5344CB8AC3E}">
        <p14:creationId xmlns:p14="http://schemas.microsoft.com/office/powerpoint/2010/main" val="121001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Structural Ambiguity</a:t>
            </a:r>
            <a:endParaRPr lang="zh-CN" altLang="en-US" dirty="0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65" y="1591269"/>
            <a:ext cx="6812870" cy="4610500"/>
          </a:xfrm>
        </p:spPr>
      </p:pic>
    </p:spTree>
    <p:extLst>
      <p:ext uri="{BB962C8B-B14F-4D97-AF65-F5344CB8AC3E}">
        <p14:creationId xmlns:p14="http://schemas.microsoft.com/office/powerpoint/2010/main" val="3492239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 Contents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Chapter 1: Introduction</a:t>
            </a:r>
          </a:p>
          <a:p>
            <a:r>
              <a:rPr lang="en-US" altLang="zh-CN" sz="2400" dirty="0"/>
              <a:t>Chapter 2: Basic Text Processing</a:t>
            </a:r>
          </a:p>
          <a:p>
            <a:r>
              <a:rPr lang="en-US" altLang="zh-CN" sz="2400" dirty="0"/>
              <a:t>Chapter 3: Language Modeling with N-grams</a:t>
            </a:r>
          </a:p>
          <a:p>
            <a:r>
              <a:rPr lang="en-US" altLang="zh-CN" sz="2400" dirty="0"/>
              <a:t>Chapter 4: Text Classification</a:t>
            </a:r>
          </a:p>
          <a:p>
            <a:r>
              <a:rPr lang="en-US" altLang="zh-CN" sz="2400" dirty="0"/>
              <a:t>Chapter 5:</a:t>
            </a:r>
            <a:r>
              <a:rPr lang="zh-CN" altLang="en-US" sz="2400" dirty="0"/>
              <a:t> </a:t>
            </a:r>
            <a:r>
              <a:rPr lang="en-US" altLang="zh-CN" sz="2400" dirty="0"/>
              <a:t>Part-of-Speech Tagging</a:t>
            </a:r>
          </a:p>
          <a:p>
            <a:r>
              <a:rPr lang="en-US" altLang="zh-CN" sz="2400" dirty="0"/>
              <a:t>Chapter 6: Sequence Processing with Recurrent Network</a:t>
            </a:r>
          </a:p>
          <a:p>
            <a:r>
              <a:rPr lang="en-US" altLang="zh-CN" sz="2400" dirty="0"/>
              <a:t>Chapter 7: Question  Answering and Summarization</a:t>
            </a:r>
          </a:p>
          <a:p>
            <a:r>
              <a:rPr lang="en-US" altLang="zh-CN" sz="2400" dirty="0"/>
              <a:t>Chapter 8: Information Extraction (NER, RE)</a:t>
            </a:r>
          </a:p>
          <a:p>
            <a:r>
              <a:rPr lang="en-US" altLang="zh-CN" sz="2400" dirty="0"/>
              <a:t>Chapter 9: Machine Translation (optional)</a:t>
            </a:r>
          </a:p>
          <a:p>
            <a:r>
              <a:rPr lang="en-US" altLang="zh-CN" sz="2400" dirty="0"/>
              <a:t>Chapter 10: Dialog Systems and Chatbots (optional) 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4728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 Contents 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412776"/>
            <a:ext cx="8857232" cy="4967288"/>
          </a:xfrm>
        </p:spPr>
        <p:txBody>
          <a:bodyPr/>
          <a:lstStyle/>
          <a:p>
            <a:r>
              <a:rPr lang="en-US" altLang="zh-CN" dirty="0"/>
              <a:t>Sharing Link:</a:t>
            </a:r>
          </a:p>
          <a:p>
            <a:pPr marL="0" indent="0">
              <a:buNone/>
            </a:pPr>
            <a:endParaRPr lang="en-US" altLang="zh-CN" sz="1600" dirty="0">
              <a:hlinkClick r:id="rId2"/>
            </a:endParaRPr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https://pan.baidu.com/s/1K9G8hHfGxoFHPZlCf3I1xw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sz="1800" dirty="0" smtClean="0"/>
          </a:p>
          <a:p>
            <a:r>
              <a:rPr lang="en-US" altLang="zh-CN" dirty="0" smtClean="0"/>
              <a:t>Extraction </a:t>
            </a:r>
            <a:r>
              <a:rPr lang="en-US" altLang="zh-CN" dirty="0"/>
              <a:t>Code: </a:t>
            </a:r>
            <a:r>
              <a:rPr lang="en-US" altLang="zh-CN" dirty="0" err="1"/>
              <a:t>qqoe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" r="295" b="29334"/>
          <a:stretch/>
        </p:blipFill>
        <p:spPr>
          <a:xfrm>
            <a:off x="1201183" y="3861048"/>
            <a:ext cx="6741634" cy="259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35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Grading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/>
              <a:t>15% presence &amp; participation </a:t>
            </a:r>
          </a:p>
          <a:p>
            <a:r>
              <a:rPr lang="en-US" altLang="zh-CN" sz="3200" dirty="0"/>
              <a:t>40% homework assignment 1</a:t>
            </a:r>
          </a:p>
          <a:p>
            <a:r>
              <a:rPr lang="en-US" altLang="zh-CN" sz="3200" dirty="0"/>
              <a:t>45% homework assignment 2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77700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 Regulation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Rules to follow</a:t>
            </a:r>
          </a:p>
          <a:p>
            <a:pPr lvl="1"/>
            <a:r>
              <a:rPr lang="en-US" altLang="zh-CN" dirty="0"/>
              <a:t>Yes to pose a question at any time </a:t>
            </a:r>
          </a:p>
          <a:p>
            <a:pPr lvl="1"/>
            <a:r>
              <a:rPr lang="en-US" altLang="zh-CN" dirty="0"/>
              <a:t>Yes to correct me if any</a:t>
            </a:r>
          </a:p>
          <a:p>
            <a:pPr lvl="1"/>
            <a:r>
              <a:rPr lang="en-US" altLang="zh-CN" dirty="0"/>
              <a:t>No gaming (a waster of time)</a:t>
            </a:r>
          </a:p>
          <a:p>
            <a:pPr lvl="1"/>
            <a:r>
              <a:rPr lang="en-US" altLang="zh-CN" dirty="0"/>
              <a:t>No cellphone (a strong distraction)</a:t>
            </a:r>
          </a:p>
          <a:p>
            <a:pPr lvl="1"/>
            <a:r>
              <a:rPr lang="en-US" altLang="zh-CN" dirty="0"/>
              <a:t>No whisper (ruin my day)</a:t>
            </a:r>
          </a:p>
        </p:txBody>
      </p:sp>
    </p:spTree>
    <p:extLst>
      <p:ext uri="{BB962C8B-B14F-4D97-AF65-F5344CB8AC3E}">
        <p14:creationId xmlns:p14="http://schemas.microsoft.com/office/powerpoint/2010/main" val="541522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3F5C0A7-657F-4485-9323-5C803300F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NLP?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BDBCF4E-CD71-475A-825B-685BD09A1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9" y="1412875"/>
            <a:ext cx="7921128" cy="1656085"/>
          </a:xfrm>
        </p:spPr>
        <p:txBody>
          <a:bodyPr/>
          <a:lstStyle/>
          <a:p>
            <a:r>
              <a:rPr lang="en-US" altLang="zh-CN" dirty="0"/>
              <a:t>Natural Language Processing converts unstructured text into machine actionable data. </a:t>
            </a:r>
          </a:p>
          <a:p>
            <a:pPr lvl="1"/>
            <a:r>
              <a:rPr lang="en-US" altLang="zh-CN" dirty="0"/>
              <a:t>Max Irwin, Managing consultant,  opensource connections.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01BCCD94-BFCB-49C9-A920-0D31684C9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3016"/>
            <a:ext cx="9144000" cy="255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96307"/>
      </p:ext>
    </p:extLst>
  </p:cSld>
  <p:clrMapOvr>
    <a:masterClrMapping/>
  </p:clrMapOvr>
</p:sld>
</file>

<file path=ppt/theme/theme1.xml><?xml version="1.0" encoding="utf-8"?>
<a:theme xmlns:a="http://schemas.openxmlformats.org/drawingml/2006/main" name="Capsules">
  <a:themeElements>
    <a:clrScheme name="Custom 38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0000FF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0000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7922</TotalTime>
  <Words>654</Words>
  <Application>Microsoft Office PowerPoint</Application>
  <PresentationFormat>全屏显示(4:3)</PresentationFormat>
  <Paragraphs>178</Paragraphs>
  <Slides>45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0" baseType="lpstr">
      <vt:lpstr>ＭＳ Ｐゴシック</vt:lpstr>
      <vt:lpstr>ＭＳ Ｐゴシック</vt:lpstr>
      <vt:lpstr>Arial</vt:lpstr>
      <vt:lpstr>Wingdings</vt:lpstr>
      <vt:lpstr>Capsules</vt:lpstr>
      <vt:lpstr>Chapter 1 Natural Language Processing</vt:lpstr>
      <vt:lpstr>About ME</vt:lpstr>
      <vt:lpstr>Objectives</vt:lpstr>
      <vt:lpstr>Textbooks</vt:lpstr>
      <vt:lpstr>Course Contents</vt:lpstr>
      <vt:lpstr>Course Contents (2)</vt:lpstr>
      <vt:lpstr>Grading</vt:lpstr>
      <vt:lpstr>Class Regulation</vt:lpstr>
      <vt:lpstr>What is NLP?</vt:lpstr>
      <vt:lpstr>NLP Tasks</vt:lpstr>
      <vt:lpstr>NLP Branches</vt:lpstr>
      <vt:lpstr>NLP Branches (2)</vt:lpstr>
      <vt:lpstr>Useful Links</vt:lpstr>
      <vt:lpstr>NLP in the wild</vt:lpstr>
      <vt:lpstr>Error Correction</vt:lpstr>
      <vt:lpstr>Speech Recognition</vt:lpstr>
      <vt:lpstr>Speech Recognition (2)</vt:lpstr>
      <vt:lpstr>Speech Interfaces</vt:lpstr>
      <vt:lpstr>Machine Translation</vt:lpstr>
      <vt:lpstr>Speech Processing &amp; Machine Translation</vt:lpstr>
      <vt:lpstr>Question Answering</vt:lpstr>
      <vt:lpstr>Question Answering (2)</vt:lpstr>
      <vt:lpstr>Question Answering (3)</vt:lpstr>
      <vt:lpstr>Question Answering (4)</vt:lpstr>
      <vt:lpstr>NLP logic for a chatbot</vt:lpstr>
      <vt:lpstr>Summarization</vt:lpstr>
      <vt:lpstr>Summarization (2)</vt:lpstr>
      <vt:lpstr>Spring Couplets</vt:lpstr>
      <vt:lpstr>Word Puzzle</vt:lpstr>
      <vt:lpstr>Google AI / DeepMind</vt:lpstr>
      <vt:lpstr>Facebook Research</vt:lpstr>
      <vt:lpstr>Microsoft Research</vt:lpstr>
      <vt:lpstr>Baidu Research</vt:lpstr>
      <vt:lpstr>AIR: Alibaba Innovation Research</vt:lpstr>
      <vt:lpstr>Tencent AI Lab</vt:lpstr>
      <vt:lpstr>JD AI Lab</vt:lpstr>
      <vt:lpstr>Huawei HIRP OPEN</vt:lpstr>
      <vt:lpstr>More AI Labs</vt:lpstr>
      <vt:lpstr>Why NLP is hard?</vt:lpstr>
      <vt:lpstr>Layers of Linguistic Annotation</vt:lpstr>
      <vt:lpstr>Layers of Linguistic Annotation</vt:lpstr>
      <vt:lpstr>Layers of Linguistic Annotation</vt:lpstr>
      <vt:lpstr>Why is NLP hard?</vt:lpstr>
      <vt:lpstr>Structural Ambiguity</vt:lpstr>
      <vt:lpstr>Structural Ambiguity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Discussion of Some Intuitions of Defeasible Reasoning</dc:title>
  <dc:creator>ics</dc:creator>
  <cp:lastModifiedBy>Icey Guo</cp:lastModifiedBy>
  <cp:revision>398</cp:revision>
  <cp:lastPrinted>2012-02-07T15:35:50Z</cp:lastPrinted>
  <dcterms:created xsi:type="dcterms:W3CDTF">2009-02-02T21:23:45Z</dcterms:created>
  <dcterms:modified xsi:type="dcterms:W3CDTF">2019-09-09T13:11:35Z</dcterms:modified>
</cp:coreProperties>
</file>